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74" r:id="rId5"/>
    <p:sldMasterId id="2147483681" r:id="rId6"/>
    <p:sldMasterId id="2147484068" r:id="rId7"/>
    <p:sldMasterId id="2147483675" r:id="rId8"/>
    <p:sldMasterId id="2147483871" r:id="rId9"/>
    <p:sldMasterId id="2147483857" r:id="rId10"/>
  </p:sldMasterIdLst>
  <p:notesMasterIdLst>
    <p:notesMasterId r:id="rId47"/>
  </p:notesMasterIdLst>
  <p:handoutMasterIdLst>
    <p:handoutMasterId r:id="rId48"/>
  </p:handoutMasterIdLst>
  <p:sldIdLst>
    <p:sldId id="263" r:id="rId11"/>
    <p:sldId id="318" r:id="rId12"/>
    <p:sldId id="319" r:id="rId13"/>
    <p:sldId id="330" r:id="rId14"/>
    <p:sldId id="333" r:id="rId15"/>
    <p:sldId id="337" r:id="rId16"/>
    <p:sldId id="334" r:id="rId17"/>
    <p:sldId id="335" r:id="rId18"/>
    <p:sldId id="332" r:id="rId19"/>
    <p:sldId id="340" r:id="rId20"/>
    <p:sldId id="341" r:id="rId21"/>
    <p:sldId id="343" r:id="rId22"/>
    <p:sldId id="342" r:id="rId23"/>
    <p:sldId id="339" r:id="rId24"/>
    <p:sldId id="336" r:id="rId25"/>
    <p:sldId id="331" r:id="rId26"/>
    <p:sldId id="345" r:id="rId27"/>
    <p:sldId id="344" r:id="rId28"/>
    <p:sldId id="347" r:id="rId29"/>
    <p:sldId id="348" r:id="rId30"/>
    <p:sldId id="346" r:id="rId31"/>
    <p:sldId id="349" r:id="rId32"/>
    <p:sldId id="355" r:id="rId33"/>
    <p:sldId id="356" r:id="rId34"/>
    <p:sldId id="357" r:id="rId35"/>
    <p:sldId id="358" r:id="rId36"/>
    <p:sldId id="359" r:id="rId37"/>
    <p:sldId id="361" r:id="rId38"/>
    <p:sldId id="362" r:id="rId39"/>
    <p:sldId id="363" r:id="rId40"/>
    <p:sldId id="364" r:id="rId41"/>
    <p:sldId id="360" r:id="rId42"/>
    <p:sldId id="326" r:id="rId43"/>
    <p:sldId id="366" r:id="rId44"/>
    <p:sldId id="365" r:id="rId45"/>
    <p:sldId id="328" r:id="rId46"/>
  </p:sldIdLst>
  <p:sldSz cx="9144000" cy="5143500" type="screen16x9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E5B"/>
    <a:srgbClr val="C14E52"/>
    <a:srgbClr val="2C3643"/>
    <a:srgbClr val="E76A17"/>
    <a:srgbClr val="343434"/>
    <a:srgbClr val="444444"/>
    <a:srgbClr val="3E3E3D"/>
    <a:srgbClr val="E86A16"/>
    <a:srgbClr val="E05413"/>
    <a:srgbClr val="EE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9"/>
    <p:restoredTop sz="94622"/>
  </p:normalViewPr>
  <p:slideViewPr>
    <p:cSldViewPr>
      <p:cViewPr varScale="1">
        <p:scale>
          <a:sx n="121" d="100"/>
          <a:sy n="121" d="100"/>
        </p:scale>
        <p:origin x="184" y="752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9" Type="http://schemas.openxmlformats.org/officeDocument/2006/relationships/slideMaster" Target="slideMasters/slideMaster5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4F487E9-F161-43AF-BDE8-D306AEB894BA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90175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400" y="744538"/>
            <a:ext cx="6618288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de tekststijl van het model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fld id="{3670450B-EB2D-4B35-A9E3-62DBCE8BD9A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452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43608" y="3291830"/>
            <a:ext cx="7663264" cy="1368152"/>
          </a:xfrm>
          <a:prstGeom prst="rect">
            <a:avLst/>
          </a:prstGeom>
          <a:solidFill>
            <a:schemeClr val="bg1"/>
          </a:solidFill>
          <a:ln w="76200" cap="sq">
            <a:gradFill>
              <a:gsLst>
                <a:gs pos="50000">
                  <a:schemeClr val="bg1"/>
                </a:gs>
                <a:gs pos="0">
                  <a:srgbClr val="EE7F00"/>
                </a:gs>
                <a:gs pos="100000">
                  <a:srgbClr val="00CDCF"/>
                </a:gs>
              </a:gsLst>
              <a:lin ang="5400000" scaled="1"/>
            </a:gradFill>
            <a:miter lim="800000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53" y="3410130"/>
            <a:ext cx="2193429" cy="5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35336"/>
            <a:ext cx="1969217" cy="4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813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55732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EEA3A-9313-4784-AA06-1CC2EC1F6A0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83D6-88F3-4ACA-AC27-D15AF8BE8A8A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06616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86759F-A9E5-4B78-A54E-DD1E2029F95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B98BE-7E3F-46DF-AC28-CB348E8C9E1B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3061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507AF-F450-4978-BBAE-150F467936C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F811E-73BE-4EB4-85FA-555033B5242C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09754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4C009-5773-4134-9710-E51B7DFAE92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52022-C347-491B-AA35-C40D98336E74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7758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5E5BC-CFC8-4AE2-99A6-C74C818728E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9786B-FBF0-4FFF-981E-AC2062A945B4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02637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41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854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53651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35701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5846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4733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5600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373682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92854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239334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6.xml"/><Relationship Id="rId3" Type="http://schemas.openxmlformats.org/officeDocument/2006/relationships/image" Target="../media/image9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3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2053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3850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15" name="Rectangle 14"/>
          <p:cNvSpPr/>
          <p:nvPr userDrawn="1"/>
        </p:nvSpPr>
        <p:spPr>
          <a:xfrm>
            <a:off x="8598866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827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A6A51282-5DAC-49AE-A5FF-8889D34A26D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36DAC6BD-6F70-4F06-9DFA-1ECB279F1763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1259631" y="3365715"/>
            <a:ext cx="7447806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Programmeren </a:t>
            </a:r>
            <a:r>
              <a:rPr lang="nl-NL" smtClean="0">
                <a:solidFill>
                  <a:schemeClr val="tx1"/>
                </a:solidFill>
              </a:rPr>
              <a:t>is Makkelijk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3"/>
          </p:nvPr>
        </p:nvSpPr>
        <p:spPr bwMode="auto">
          <a:xfrm>
            <a:off x="1202902" y="4083918"/>
            <a:ext cx="7561263" cy="190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Les 2: Attributen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19872" y="3520966"/>
            <a:ext cx="14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23" y="1363882"/>
            <a:ext cx="1272090" cy="1043314"/>
          </a:xfrm>
          <a:prstGeom prst="rect">
            <a:avLst/>
          </a:prstGeom>
        </p:spPr>
      </p:pic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Mies</a:t>
              </a:r>
              <a:endParaRPr lang="nl-NL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6176" y="1420917"/>
            <a:ext cx="1656184" cy="986279"/>
            <a:chOff x="6156176" y="1420917"/>
            <a:chExt cx="1656184" cy="986279"/>
          </a:xfrm>
        </p:grpSpPr>
        <p:sp>
          <p:nvSpPr>
            <p:cNvPr id="15" name="Rectangle 14"/>
            <p:cNvSpPr/>
            <p:nvPr/>
          </p:nvSpPr>
          <p:spPr>
            <a:xfrm>
              <a:off x="6156176" y="1420917"/>
              <a:ext cx="1584176" cy="986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192" y="1435368"/>
              <a:ext cx="1512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Jaap wil de tekening van Mies zien</a:t>
              </a:r>
              <a:endParaRPr lang="nl-NL" dirty="0"/>
            </a:p>
          </p:txBody>
        </p:sp>
      </p:grpSp>
      <p:sp>
        <p:nvSpPr>
          <p:cNvPr id="19" name="Cloud Callout 18"/>
          <p:cNvSpPr/>
          <p:nvPr/>
        </p:nvSpPr>
        <p:spPr>
          <a:xfrm>
            <a:off x="3421271" y="150815"/>
            <a:ext cx="2589489" cy="1407741"/>
          </a:xfrm>
          <a:prstGeom prst="cloudCallout">
            <a:avLst>
              <a:gd name="adj1" fmla="val -66339"/>
              <a:gd name="adj2" fmla="val 6068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Ik blijf lekker thuis vandaag, ik doe het online!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8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9923" y="1363882"/>
            <a:ext cx="1272090" cy="1043314"/>
          </a:xfrm>
          <a:prstGeom prst="rect">
            <a:avLst/>
          </a:prstGeom>
        </p:spPr>
      </p:pic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Mies</a:t>
              </a:r>
              <a:endParaRPr lang="nl-NL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6176" y="1420917"/>
            <a:ext cx="1656184" cy="986279"/>
            <a:chOff x="6156176" y="1420917"/>
            <a:chExt cx="1656184" cy="986279"/>
          </a:xfrm>
        </p:grpSpPr>
        <p:sp>
          <p:nvSpPr>
            <p:cNvPr id="15" name="Rectangle 14"/>
            <p:cNvSpPr/>
            <p:nvPr/>
          </p:nvSpPr>
          <p:spPr>
            <a:xfrm>
              <a:off x="6156176" y="1420917"/>
              <a:ext cx="1584176" cy="986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192" y="1435368"/>
              <a:ext cx="1512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Jaap wil de tekening van Mies zien</a:t>
              </a:r>
              <a:endParaRPr lang="nl-NL" dirty="0"/>
            </a:p>
          </p:txBody>
        </p:sp>
      </p:grpSp>
      <p:sp>
        <p:nvSpPr>
          <p:cNvPr id="19" name="Cloud Callout 18"/>
          <p:cNvSpPr/>
          <p:nvPr/>
        </p:nvSpPr>
        <p:spPr>
          <a:xfrm>
            <a:off x="3421271" y="150815"/>
            <a:ext cx="2589489" cy="1407741"/>
          </a:xfrm>
          <a:prstGeom prst="cloudCallout">
            <a:avLst>
              <a:gd name="adj1" fmla="val -66339"/>
              <a:gd name="adj2" fmla="val 6068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Lekker makkelijk!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2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9923" y="1363882"/>
            <a:ext cx="1272090" cy="1043314"/>
          </a:xfrm>
          <a:prstGeom prst="rect">
            <a:avLst/>
          </a:prstGeom>
        </p:spPr>
      </p:pic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Mies</a:t>
              </a:r>
              <a:endParaRPr lang="nl-NL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6176" y="1420917"/>
            <a:ext cx="1656184" cy="986279"/>
            <a:chOff x="6156176" y="1420917"/>
            <a:chExt cx="1656184" cy="986279"/>
          </a:xfrm>
        </p:grpSpPr>
        <p:sp>
          <p:nvSpPr>
            <p:cNvPr id="15" name="Rectangle 14"/>
            <p:cNvSpPr/>
            <p:nvPr/>
          </p:nvSpPr>
          <p:spPr>
            <a:xfrm>
              <a:off x="6156176" y="1420917"/>
              <a:ext cx="1584176" cy="986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192" y="1435368"/>
              <a:ext cx="1512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Jaap wil de tekening van Mies zien</a:t>
              </a:r>
              <a:endParaRPr lang="nl-NL" dirty="0"/>
            </a:p>
          </p:txBody>
        </p:sp>
      </p:grpSp>
      <p:sp>
        <p:nvSpPr>
          <p:cNvPr id="19" name="Cloud Callout 18"/>
          <p:cNvSpPr/>
          <p:nvPr/>
        </p:nvSpPr>
        <p:spPr>
          <a:xfrm>
            <a:off x="3421271" y="150815"/>
            <a:ext cx="2589489" cy="1407741"/>
          </a:xfrm>
          <a:prstGeom prst="cloudCallout">
            <a:avLst>
              <a:gd name="adj1" fmla="val -66339"/>
              <a:gd name="adj2" fmla="val 6068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Wat is adres van Mies </a:t>
            </a:r>
            <a:r>
              <a:rPr lang="nl-NL" dirty="0" err="1" smtClean="0">
                <a:solidFill>
                  <a:schemeClr val="tx1"/>
                </a:solidFill>
              </a:rPr>
              <a:t>ookalweer</a:t>
            </a:r>
            <a:r>
              <a:rPr lang="nl-NL" dirty="0" smtClean="0">
                <a:solidFill>
                  <a:schemeClr val="tx1"/>
                </a:solidFill>
              </a:rPr>
              <a:t>?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22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Mies</a:t>
              </a:r>
              <a:endParaRPr lang="nl-NL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6176" y="1420917"/>
            <a:ext cx="1656184" cy="986279"/>
            <a:chOff x="6156176" y="1420917"/>
            <a:chExt cx="1656184" cy="986279"/>
          </a:xfrm>
        </p:grpSpPr>
        <p:sp>
          <p:nvSpPr>
            <p:cNvPr id="15" name="Rectangle 14"/>
            <p:cNvSpPr/>
            <p:nvPr/>
          </p:nvSpPr>
          <p:spPr>
            <a:xfrm>
              <a:off x="6156176" y="1420917"/>
              <a:ext cx="1584176" cy="986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192" y="1435368"/>
              <a:ext cx="1512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Jaap wil de tekening van Mies zien</a:t>
              </a:r>
              <a:endParaRPr lang="nl-NL" dirty="0"/>
            </a:p>
          </p:txBody>
        </p:sp>
      </p:grpSp>
      <p:sp>
        <p:nvSpPr>
          <p:cNvPr id="17" name="Cloud Callout 16"/>
          <p:cNvSpPr/>
          <p:nvPr/>
        </p:nvSpPr>
        <p:spPr>
          <a:xfrm>
            <a:off x="1331640" y="3253464"/>
            <a:ext cx="2589489" cy="1407741"/>
          </a:xfrm>
          <a:prstGeom prst="cloudCallout">
            <a:avLst>
              <a:gd name="adj1" fmla="val -19959"/>
              <a:gd name="adj2" fmla="val -10752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www.webmies.nl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47" y="2728436"/>
            <a:ext cx="508583" cy="339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38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Mies</a:t>
              </a:r>
              <a:endParaRPr lang="nl-NL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6176" y="1420917"/>
            <a:ext cx="1656184" cy="986279"/>
            <a:chOff x="6156176" y="1420917"/>
            <a:chExt cx="1656184" cy="986279"/>
          </a:xfrm>
        </p:grpSpPr>
        <p:sp>
          <p:nvSpPr>
            <p:cNvPr id="15" name="Rectangle 14"/>
            <p:cNvSpPr/>
            <p:nvPr/>
          </p:nvSpPr>
          <p:spPr>
            <a:xfrm>
              <a:off x="6156176" y="1420917"/>
              <a:ext cx="1584176" cy="986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192" y="1435368"/>
              <a:ext cx="1512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Jaap wil de tekening van Mies zien</a:t>
              </a:r>
              <a:endParaRPr lang="nl-NL" dirty="0"/>
            </a:p>
          </p:txBody>
        </p:sp>
      </p:grpSp>
      <p:sp>
        <p:nvSpPr>
          <p:cNvPr id="17" name="Cloud Callout 16"/>
          <p:cNvSpPr/>
          <p:nvPr/>
        </p:nvSpPr>
        <p:spPr>
          <a:xfrm>
            <a:off x="1331640" y="3253464"/>
            <a:ext cx="2589489" cy="1407741"/>
          </a:xfrm>
          <a:prstGeom prst="cloudCallout">
            <a:avLst>
              <a:gd name="adj1" fmla="val -19959"/>
              <a:gd name="adj2" fmla="val -10752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…laden…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47" y="2728436"/>
            <a:ext cx="508583" cy="339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46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Mies</a:t>
              </a:r>
              <a:endParaRPr lang="nl-NL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6176" y="1420917"/>
            <a:ext cx="1656184" cy="986279"/>
            <a:chOff x="6156176" y="1420917"/>
            <a:chExt cx="1656184" cy="986279"/>
          </a:xfrm>
        </p:grpSpPr>
        <p:sp>
          <p:nvSpPr>
            <p:cNvPr id="15" name="Rectangle 14"/>
            <p:cNvSpPr/>
            <p:nvPr/>
          </p:nvSpPr>
          <p:spPr>
            <a:xfrm>
              <a:off x="6156176" y="1420917"/>
              <a:ext cx="1584176" cy="986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192" y="1435368"/>
              <a:ext cx="1512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Jaap wil de tekening van Mies zien</a:t>
              </a:r>
              <a:endParaRPr lang="nl-NL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88" y="1927310"/>
            <a:ext cx="508583" cy="339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Cloud Callout 17"/>
          <p:cNvSpPr/>
          <p:nvPr/>
        </p:nvSpPr>
        <p:spPr>
          <a:xfrm>
            <a:off x="1331640" y="3253464"/>
            <a:ext cx="2589489" cy="1407741"/>
          </a:xfrm>
          <a:prstGeom prst="cloudCallout">
            <a:avLst>
              <a:gd name="adj1" fmla="val -19959"/>
              <a:gd name="adj2" fmla="val -10752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Klaar!</a:t>
            </a:r>
            <a:endParaRPr lang="nl-NL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47" y="2728436"/>
            <a:ext cx="508583" cy="339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3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Mies</a:t>
              </a:r>
              <a:endParaRPr lang="nl-NL" dirty="0"/>
            </a:p>
          </p:txBody>
        </p:sp>
      </p:grpSp>
      <p:cxnSp>
        <p:nvCxnSpPr>
          <p:cNvPr id="4" name="Elbow Connector 3"/>
          <p:cNvCxnSpPr>
            <a:endCxn id="13" idx="1"/>
          </p:cNvCxnSpPr>
          <p:nvPr/>
        </p:nvCxnSpPr>
        <p:spPr>
          <a:xfrm flipV="1">
            <a:off x="3131840" y="2970195"/>
            <a:ext cx="1892808" cy="12577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101755" y="3796729"/>
            <a:ext cx="1174101" cy="1068293"/>
            <a:chOff x="1073043" y="1923678"/>
            <a:chExt cx="1174101" cy="106829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73043" y="2407196"/>
              <a:ext cx="1174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</a:t>
              </a:r>
              <a:r>
                <a:rPr lang="nl-NL" dirty="0" err="1" smtClean="0"/>
                <a:t>Kerem</a:t>
              </a:r>
              <a:endParaRPr lang="nl-N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5061" y="433606"/>
            <a:ext cx="1152128" cy="1068293"/>
            <a:chOff x="1095016" y="1923678"/>
            <a:chExt cx="1152128" cy="10682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Jet</a:t>
              </a:r>
              <a:endParaRPr lang="nl-N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92280" y="3363838"/>
            <a:ext cx="1152128" cy="1068293"/>
            <a:chOff x="1095016" y="1923678"/>
            <a:chExt cx="1152128" cy="106829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</a:t>
              </a:r>
              <a:r>
                <a:rPr lang="nl-NL" dirty="0" err="1" smtClean="0"/>
                <a:t>Jip</a:t>
              </a:r>
              <a:endParaRPr lang="nl-NL" dirty="0"/>
            </a:p>
          </p:txBody>
        </p:sp>
      </p:grpSp>
      <p:cxnSp>
        <p:nvCxnSpPr>
          <p:cNvPr id="10" name="Elbow Connector 9"/>
          <p:cNvCxnSpPr>
            <a:endCxn id="13" idx="0"/>
          </p:cNvCxnSpPr>
          <p:nvPr/>
        </p:nvCxnSpPr>
        <p:spPr>
          <a:xfrm rot="10800000" flipV="1">
            <a:off x="5292082" y="1635646"/>
            <a:ext cx="1656183" cy="10927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13" idx="3"/>
          </p:cNvCxnSpPr>
          <p:nvPr/>
        </p:nvCxnSpPr>
        <p:spPr>
          <a:xfrm rot="10800000">
            <a:off x="5559514" y="2970196"/>
            <a:ext cx="1532767" cy="60966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47" y="2728436"/>
            <a:ext cx="508583" cy="339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108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trike="sngStrike" dirty="0" smtClean="0"/>
                <a:t>Computer</a:t>
              </a:r>
              <a:r>
                <a:rPr lang="nl-NL" dirty="0" smtClean="0"/>
                <a:t> van Mies</a:t>
              </a:r>
              <a:endParaRPr lang="nl-NL" dirty="0"/>
            </a:p>
          </p:txBody>
        </p:sp>
      </p:grpSp>
      <p:cxnSp>
        <p:nvCxnSpPr>
          <p:cNvPr id="4" name="Elbow Connector 3"/>
          <p:cNvCxnSpPr>
            <a:endCxn id="13" idx="1"/>
          </p:cNvCxnSpPr>
          <p:nvPr/>
        </p:nvCxnSpPr>
        <p:spPr>
          <a:xfrm flipV="1">
            <a:off x="3131840" y="2970195"/>
            <a:ext cx="1892808" cy="12577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101755" y="3796729"/>
            <a:ext cx="1174101" cy="1068293"/>
            <a:chOff x="1073043" y="1923678"/>
            <a:chExt cx="1174101" cy="106829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73043" y="2407196"/>
              <a:ext cx="1174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</a:t>
              </a:r>
              <a:r>
                <a:rPr lang="nl-NL" dirty="0" err="1" smtClean="0"/>
                <a:t>Kerem</a:t>
              </a:r>
              <a:endParaRPr lang="nl-N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5061" y="433606"/>
            <a:ext cx="1152128" cy="1068293"/>
            <a:chOff x="1095016" y="1923678"/>
            <a:chExt cx="1152128" cy="10682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Jet</a:t>
              </a:r>
              <a:endParaRPr lang="nl-N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92280" y="3363838"/>
            <a:ext cx="1152128" cy="1068293"/>
            <a:chOff x="1095016" y="1923678"/>
            <a:chExt cx="1152128" cy="106829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</a:t>
              </a:r>
              <a:r>
                <a:rPr lang="nl-NL" dirty="0" err="1" smtClean="0"/>
                <a:t>Jip</a:t>
              </a:r>
              <a:endParaRPr lang="nl-NL" dirty="0"/>
            </a:p>
          </p:txBody>
        </p:sp>
      </p:grpSp>
      <p:cxnSp>
        <p:nvCxnSpPr>
          <p:cNvPr id="10" name="Elbow Connector 9"/>
          <p:cNvCxnSpPr>
            <a:endCxn id="13" idx="0"/>
          </p:cNvCxnSpPr>
          <p:nvPr/>
        </p:nvCxnSpPr>
        <p:spPr>
          <a:xfrm rot="10800000" flipV="1">
            <a:off x="5292082" y="1635646"/>
            <a:ext cx="1656183" cy="10927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13" idx="3"/>
          </p:cNvCxnSpPr>
          <p:nvPr/>
        </p:nvCxnSpPr>
        <p:spPr>
          <a:xfrm rot="10800000">
            <a:off x="5559514" y="2970196"/>
            <a:ext cx="1532767" cy="60966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47" y="2728436"/>
            <a:ext cx="508583" cy="339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8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Server van Mies</a:t>
              </a:r>
              <a:endParaRPr lang="nl-NL" dirty="0"/>
            </a:p>
          </p:txBody>
        </p:sp>
      </p:grpSp>
      <p:cxnSp>
        <p:nvCxnSpPr>
          <p:cNvPr id="4" name="Elbow Connector 3"/>
          <p:cNvCxnSpPr>
            <a:endCxn id="13" idx="1"/>
          </p:cNvCxnSpPr>
          <p:nvPr/>
        </p:nvCxnSpPr>
        <p:spPr>
          <a:xfrm flipV="1">
            <a:off x="3131840" y="2970195"/>
            <a:ext cx="1892808" cy="12577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101755" y="3796729"/>
            <a:ext cx="1174101" cy="1068293"/>
            <a:chOff x="1073043" y="1923678"/>
            <a:chExt cx="1174101" cy="106829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73043" y="2407196"/>
              <a:ext cx="11741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</a:t>
              </a:r>
              <a:r>
                <a:rPr lang="nl-NL" dirty="0" err="1" smtClean="0"/>
                <a:t>Kerem</a:t>
              </a:r>
              <a:endParaRPr lang="nl-NL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85061" y="433606"/>
            <a:ext cx="1152128" cy="1068293"/>
            <a:chOff x="1095016" y="1923678"/>
            <a:chExt cx="1152128" cy="10682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Jet</a:t>
              </a:r>
              <a:endParaRPr lang="nl-NL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92280" y="3363838"/>
            <a:ext cx="1152128" cy="1068293"/>
            <a:chOff x="1095016" y="1923678"/>
            <a:chExt cx="1152128" cy="106829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</a:t>
              </a:r>
              <a:r>
                <a:rPr lang="nl-NL" dirty="0" err="1" smtClean="0"/>
                <a:t>Jip</a:t>
              </a:r>
              <a:endParaRPr lang="nl-NL" dirty="0"/>
            </a:p>
          </p:txBody>
        </p:sp>
      </p:grpSp>
      <p:cxnSp>
        <p:nvCxnSpPr>
          <p:cNvPr id="10" name="Elbow Connector 9"/>
          <p:cNvCxnSpPr>
            <a:endCxn id="13" idx="0"/>
          </p:cNvCxnSpPr>
          <p:nvPr/>
        </p:nvCxnSpPr>
        <p:spPr>
          <a:xfrm rot="10800000" flipV="1">
            <a:off x="5292082" y="1635646"/>
            <a:ext cx="1656183" cy="10927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13" idx="3"/>
          </p:cNvCxnSpPr>
          <p:nvPr/>
        </p:nvCxnSpPr>
        <p:spPr>
          <a:xfrm rot="10800000">
            <a:off x="5559514" y="2970196"/>
            <a:ext cx="1532767" cy="60966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47" y="2728436"/>
            <a:ext cx="508583" cy="339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58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Server van Mies</a:t>
              </a:r>
              <a:endParaRPr lang="nl-NL" dirty="0"/>
            </a:p>
          </p:txBody>
        </p:sp>
      </p:grpSp>
      <p:cxnSp>
        <p:nvCxnSpPr>
          <p:cNvPr id="4" name="Elbow Connector 3"/>
          <p:cNvCxnSpPr>
            <a:endCxn id="13" idx="1"/>
          </p:cNvCxnSpPr>
          <p:nvPr/>
        </p:nvCxnSpPr>
        <p:spPr>
          <a:xfrm flipV="1">
            <a:off x="3131840" y="2970195"/>
            <a:ext cx="1892808" cy="1257739"/>
          </a:xfrm>
          <a:prstGeom prst="bentConnector3">
            <a:avLst/>
          </a:prstGeom>
          <a:ln cap="sq" cmpd="dbl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01755" y="4280247"/>
            <a:ext cx="1174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Telefoon van </a:t>
            </a:r>
            <a:r>
              <a:rPr lang="nl-NL" dirty="0" err="1" smtClean="0"/>
              <a:t>Kerem</a:t>
            </a:r>
            <a:endParaRPr lang="nl-NL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85061" y="433606"/>
            <a:ext cx="1152128" cy="1068293"/>
            <a:chOff x="1095016" y="1923678"/>
            <a:chExt cx="1152128" cy="10682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Jet</a:t>
              </a:r>
              <a:endParaRPr lang="nl-NL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092280" y="384735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Laptop van </a:t>
            </a:r>
            <a:r>
              <a:rPr lang="nl-NL" dirty="0" err="1" smtClean="0"/>
              <a:t>Jip</a:t>
            </a:r>
            <a:endParaRPr lang="nl-NL" dirty="0"/>
          </a:p>
        </p:txBody>
      </p:sp>
      <p:cxnSp>
        <p:nvCxnSpPr>
          <p:cNvPr id="10" name="Elbow Connector 9"/>
          <p:cNvCxnSpPr>
            <a:endCxn id="13" idx="0"/>
          </p:cNvCxnSpPr>
          <p:nvPr/>
        </p:nvCxnSpPr>
        <p:spPr>
          <a:xfrm rot="10800000" flipV="1">
            <a:off x="5292082" y="1635646"/>
            <a:ext cx="1656183" cy="10927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13" idx="3"/>
          </p:cNvCxnSpPr>
          <p:nvPr/>
        </p:nvCxnSpPr>
        <p:spPr>
          <a:xfrm rot="10800000">
            <a:off x="5559514" y="2970196"/>
            <a:ext cx="1532767" cy="609669"/>
          </a:xfrm>
          <a:prstGeom prst="bentConnector3">
            <a:avLst/>
          </a:prstGeom>
          <a:ln cap="sq" cmpd="dbl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47" y="2728436"/>
            <a:ext cx="508583" cy="339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12" y="3221554"/>
            <a:ext cx="716622" cy="7166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04" y="3562803"/>
            <a:ext cx="835037" cy="8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7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vandaag leren?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werkt het internet?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een browser?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285" y="1921383"/>
            <a:ext cx="1247176" cy="1069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83861"/>
            <a:ext cx="1669046" cy="1251784"/>
          </a:xfrm>
          <a:prstGeom prst="rect">
            <a:avLst/>
          </a:prstGeom>
        </p:spPr>
      </p:pic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Server van Mies</a:t>
              </a:r>
              <a:endParaRPr lang="nl-NL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101755" y="4280247"/>
            <a:ext cx="1174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Telefoon van </a:t>
            </a:r>
            <a:r>
              <a:rPr lang="nl-NL" dirty="0" err="1" smtClean="0"/>
              <a:t>Kerem</a:t>
            </a:r>
            <a:endParaRPr lang="nl-NL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85061" y="433606"/>
            <a:ext cx="1152128" cy="1068293"/>
            <a:chOff x="1095016" y="1923678"/>
            <a:chExt cx="1152128" cy="10682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Jet</a:t>
              </a:r>
              <a:endParaRPr lang="nl-NL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092280" y="384735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Laptop van </a:t>
            </a:r>
            <a:r>
              <a:rPr lang="nl-NL" dirty="0" err="1" smtClean="0"/>
              <a:t>Jip</a:t>
            </a:r>
            <a:endParaRPr lang="nl-NL" dirty="0"/>
          </a:p>
        </p:txBody>
      </p:sp>
      <p:cxnSp>
        <p:nvCxnSpPr>
          <p:cNvPr id="10" name="Elbow Connector 9"/>
          <p:cNvCxnSpPr>
            <a:endCxn id="13" idx="0"/>
          </p:cNvCxnSpPr>
          <p:nvPr/>
        </p:nvCxnSpPr>
        <p:spPr>
          <a:xfrm rot="10800000" flipV="1">
            <a:off x="5292082" y="1635646"/>
            <a:ext cx="1656183" cy="10927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endCxn id="13" idx="3"/>
          </p:cNvCxnSpPr>
          <p:nvPr/>
        </p:nvCxnSpPr>
        <p:spPr>
          <a:xfrm rot="10800000">
            <a:off x="5559514" y="2970196"/>
            <a:ext cx="1532767" cy="609669"/>
          </a:xfrm>
          <a:prstGeom prst="bentConnector3">
            <a:avLst/>
          </a:prstGeom>
          <a:ln cap="sq" cmpd="dbl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47" y="2728436"/>
            <a:ext cx="508583" cy="3390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385061" y="2862182"/>
            <a:ext cx="1643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draadloos / </a:t>
            </a:r>
            <a:r>
              <a:rPr lang="nl-NL" dirty="0" err="1" smtClean="0"/>
              <a:t>wifi</a:t>
            </a:r>
            <a:endParaRPr lang="nl-NL" dirty="0"/>
          </a:p>
        </p:txBody>
      </p:sp>
      <p:sp>
        <p:nvSpPr>
          <p:cNvPr id="26" name="TextBox 25"/>
          <p:cNvSpPr txBox="1"/>
          <p:nvPr/>
        </p:nvSpPr>
        <p:spPr>
          <a:xfrm>
            <a:off x="4932040" y="1260666"/>
            <a:ext cx="1643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internetkabel</a:t>
            </a:r>
            <a:endParaRPr lang="nl-NL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412" y="3221554"/>
            <a:ext cx="716622" cy="71662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04" y="3562803"/>
            <a:ext cx="835037" cy="835037"/>
          </a:xfrm>
          <a:prstGeom prst="rect">
            <a:avLst/>
          </a:prstGeom>
        </p:spPr>
      </p:pic>
      <p:cxnSp>
        <p:nvCxnSpPr>
          <p:cNvPr id="28" name="Elbow Connector 27"/>
          <p:cNvCxnSpPr/>
          <p:nvPr/>
        </p:nvCxnSpPr>
        <p:spPr>
          <a:xfrm flipV="1">
            <a:off x="3131840" y="2970195"/>
            <a:ext cx="1892808" cy="1257739"/>
          </a:xfrm>
          <a:prstGeom prst="bentConnector3">
            <a:avLst/>
          </a:prstGeom>
          <a:ln cap="sq" cmpd="dbl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78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Het internet is een </a:t>
            </a:r>
            <a:r>
              <a:rPr lang="nl-NL" altLang="nl-NL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netwerk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net als een snelweg of fietspad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Internetkabels in plaats van asfalt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Bits in plaats van auto’s of fietsen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</p:spTree>
    <p:extLst>
      <p:ext uri="{BB962C8B-B14F-4D97-AF65-F5344CB8AC3E}">
        <p14:creationId xmlns:p14="http://schemas.microsoft.com/office/powerpoint/2010/main" val="380220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0231" y="1851670"/>
            <a:ext cx="5058476" cy="31321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een website?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9454" y="466671"/>
            <a:ext cx="2664296" cy="502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NL" sz="4000" dirty="0">
                <a:latin typeface="HelveticaNeueLT Std" panose="020B0604020202020204" pitchFamily="34" charset="0"/>
              </a:rPr>
              <a:t>j</a:t>
            </a:r>
            <a:r>
              <a:rPr lang="nl-NL" sz="4000" dirty="0" smtClean="0">
                <a:latin typeface="HelveticaNeueLT Std" panose="020B0604020202020204" pitchFamily="34" charset="0"/>
              </a:rPr>
              <a:t>eugdjournaal.nl</a:t>
            </a:r>
            <a:endParaRPr lang="nl-NL" dirty="0">
              <a:latin typeface="HelveticaNeueLT Std" panose="020B060402020202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7978561">
            <a:off x="4744010" y="1349612"/>
            <a:ext cx="733903" cy="325492"/>
          </a:xfrm>
          <a:prstGeom prst="rightArrow">
            <a:avLst>
              <a:gd name="adj1" fmla="val 45678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3923928" y="1887452"/>
            <a:ext cx="1653987" cy="40558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76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0231" y="1851670"/>
            <a:ext cx="5058476" cy="3132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een website?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9454" y="466671"/>
            <a:ext cx="3498930" cy="502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NL" sz="4000" dirty="0" smtClean="0">
                <a:latin typeface="HelveticaNeueLT Std" panose="020B0604020202020204" pitchFamily="34" charset="0"/>
              </a:rPr>
              <a:t>jeugdjournaal.nl/weer</a:t>
            </a:r>
            <a:endParaRPr lang="nl-NL" dirty="0">
              <a:latin typeface="HelveticaNeueLT Std" panose="020B060402020202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7978561">
            <a:off x="4744010" y="1349612"/>
            <a:ext cx="733903" cy="325492"/>
          </a:xfrm>
          <a:prstGeom prst="rightArrow">
            <a:avLst>
              <a:gd name="adj1" fmla="val 45678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3923928" y="1887452"/>
            <a:ext cx="1653987" cy="40558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00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een website?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9454" y="466671"/>
            <a:ext cx="3498930" cy="502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NL" sz="4000" dirty="0" smtClean="0">
                <a:latin typeface="HelveticaNeueLT Std" panose="020B0604020202020204" pitchFamily="34" charset="0"/>
              </a:rPr>
              <a:t>Langstraat 62</a:t>
            </a:r>
            <a:endParaRPr lang="nl-NL" dirty="0">
              <a:latin typeface="HelveticaNeueLT Std" panose="020B060402020202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7978561">
            <a:off x="4744010" y="1349612"/>
            <a:ext cx="733903" cy="325492"/>
          </a:xfrm>
          <a:prstGeom prst="rightArrow">
            <a:avLst>
              <a:gd name="adj1" fmla="val 45678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Afbeeldingsresultaat voor parkflat sne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494" y="2067694"/>
            <a:ext cx="3521919" cy="264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50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een website?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29454" y="466671"/>
            <a:ext cx="4219010" cy="502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NL" sz="4000" dirty="0" smtClean="0">
                <a:latin typeface="HelveticaNeueLT Std" panose="020B0604020202020204" pitchFamily="34" charset="0"/>
              </a:rPr>
              <a:t>Langstraat 62, kamer 18</a:t>
            </a:r>
            <a:endParaRPr lang="nl-NL" dirty="0">
              <a:latin typeface="HelveticaNeueLT Std" panose="020B060402020202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7978561">
            <a:off x="4744010" y="1349612"/>
            <a:ext cx="733903" cy="325492"/>
          </a:xfrm>
          <a:prstGeom prst="rightArrow">
            <a:avLst>
              <a:gd name="adj1" fmla="val 45678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Afbeeldingsresultaat voor parkflat sne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494" y="2067694"/>
            <a:ext cx="3521919" cy="264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4169413" y="2931790"/>
            <a:ext cx="720080" cy="28803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2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Adresgegevens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95486"/>
            <a:ext cx="4801840" cy="4678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3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Adresgegevens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95486"/>
            <a:ext cx="4801840" cy="4678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3336531" y="267494"/>
            <a:ext cx="1653987" cy="40558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/>
          <p:cNvSpPr/>
          <p:nvPr/>
        </p:nvSpPr>
        <p:spPr>
          <a:xfrm>
            <a:off x="3957179" y="1879139"/>
            <a:ext cx="3456384" cy="40558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4920992" y="671667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Adresbalk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44208" y="2690716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Zoekbalk</a:t>
            </a:r>
            <a:r>
              <a:rPr lang="en-US" dirty="0" smtClean="0"/>
              <a:t> van</a:t>
            </a:r>
          </a:p>
          <a:p>
            <a:r>
              <a:rPr lang="en-US" dirty="0" smtClean="0"/>
              <a:t>Google</a:t>
            </a:r>
            <a:endParaRPr lang="en-US" dirty="0"/>
          </a:p>
        </p:txBody>
      </p:sp>
      <p:cxnSp>
        <p:nvCxnSpPr>
          <p:cNvPr id="7" name="Straight Arrow Connector 6"/>
          <p:cNvCxnSpPr>
            <a:stCxn id="2" idx="0"/>
          </p:cNvCxnSpPr>
          <p:nvPr/>
        </p:nvCxnSpPr>
        <p:spPr>
          <a:xfrm flipH="1" flipV="1">
            <a:off x="4990518" y="574675"/>
            <a:ext cx="478060" cy="96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948264" y="2284725"/>
            <a:ext cx="197418" cy="4059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5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Adresgegevens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Stel, je moet een adres naar een website hebben, gebruik dan dit stappenplan: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Ga naar de website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Kopieer het adres van de adresbalk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Plak het adres in je code</a:t>
            </a:r>
          </a:p>
        </p:txBody>
      </p:sp>
    </p:spTree>
    <p:extLst>
      <p:ext uri="{BB962C8B-B14F-4D97-AF65-F5344CB8AC3E}">
        <p14:creationId xmlns:p14="http://schemas.microsoft.com/office/powerpoint/2010/main" val="18893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Adresgegevens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5972" y="156622"/>
            <a:ext cx="5058476" cy="31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971600" y="3558397"/>
            <a:ext cx="4536504" cy="453514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dirty="0" smtClean="0"/>
              <a:t>&lt;</a:t>
            </a:r>
            <a:r>
              <a:rPr lang="nl-NL" dirty="0" smtClean="0">
                <a:solidFill>
                  <a:srgbClr val="FA5E5B"/>
                </a:solidFill>
              </a:rPr>
              <a:t>a </a:t>
            </a:r>
            <a:r>
              <a:rPr lang="nl-NL" dirty="0" err="1" smtClean="0">
                <a:solidFill>
                  <a:srgbClr val="FA5E5B"/>
                </a:solidFill>
              </a:rPr>
              <a:t>href</a:t>
            </a:r>
            <a:r>
              <a:rPr lang="nl-NL" dirty="0" smtClean="0">
                <a:solidFill>
                  <a:srgbClr val="FA5E5B"/>
                </a:solidFill>
              </a:rPr>
              <a:t>=“</a:t>
            </a:r>
            <a:r>
              <a:rPr lang="mr-IN" dirty="0" smtClean="0">
                <a:solidFill>
                  <a:srgbClr val="FA5E5B"/>
                </a:solidFill>
              </a:rPr>
              <a:t>…</a:t>
            </a:r>
            <a:r>
              <a:rPr lang="nl-NL" dirty="0" smtClean="0">
                <a:solidFill>
                  <a:srgbClr val="FA5E5B"/>
                </a:solidFill>
              </a:rPr>
              <a:t>”</a:t>
            </a:r>
            <a:r>
              <a:rPr lang="nl-NL" dirty="0" smtClean="0">
                <a:solidFill>
                  <a:schemeClr val="bg1"/>
                </a:solidFill>
              </a:rPr>
              <a:t>&gt;link&lt;/</a:t>
            </a:r>
            <a:r>
              <a:rPr lang="nl-NL" dirty="0" smtClean="0">
                <a:solidFill>
                  <a:srgbClr val="FA5E5B"/>
                </a:solidFill>
              </a:rPr>
              <a:t>a</a:t>
            </a:r>
            <a:r>
              <a:rPr lang="nl-NL" dirty="0" smtClean="0"/>
              <a:t>&gt;</a:t>
            </a:r>
          </a:p>
        </p:txBody>
      </p:sp>
      <p:sp>
        <p:nvSpPr>
          <p:cNvPr id="3" name="Donut 2"/>
          <p:cNvSpPr/>
          <p:nvPr/>
        </p:nvSpPr>
        <p:spPr>
          <a:xfrm>
            <a:off x="1209830" y="3497122"/>
            <a:ext cx="913898" cy="576064"/>
          </a:xfrm>
          <a:prstGeom prst="donut">
            <a:avLst>
              <a:gd name="adj" fmla="val 498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3" idx="0"/>
          </p:cNvCxnSpPr>
          <p:nvPr/>
        </p:nvCxnSpPr>
        <p:spPr>
          <a:xfrm flipV="1">
            <a:off x="1666779" y="3003798"/>
            <a:ext cx="240925" cy="493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09830" y="2373298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it</a:t>
            </a:r>
            <a:r>
              <a:rPr lang="en-US" dirty="0" smtClean="0"/>
              <a:t> is je </a:t>
            </a:r>
            <a:r>
              <a:rPr lang="en-US" dirty="0" err="1" smtClean="0"/>
              <a:t>attribuut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3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weten jullie al van het internet?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</p:spTree>
    <p:extLst>
      <p:ext uri="{BB962C8B-B14F-4D97-AF65-F5344CB8AC3E}">
        <p14:creationId xmlns:p14="http://schemas.microsoft.com/office/powerpoint/2010/main" val="359250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Adresgegevens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5972" y="156622"/>
            <a:ext cx="5058476" cy="31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971600" y="3558397"/>
            <a:ext cx="4536504" cy="453514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dirty="0" smtClean="0"/>
              <a:t>&lt;</a:t>
            </a:r>
            <a:r>
              <a:rPr lang="nl-NL" dirty="0" smtClean="0">
                <a:solidFill>
                  <a:srgbClr val="FA5E5B"/>
                </a:solidFill>
              </a:rPr>
              <a:t>a </a:t>
            </a:r>
            <a:r>
              <a:rPr lang="nl-NL" dirty="0" err="1" smtClean="0">
                <a:solidFill>
                  <a:srgbClr val="FA5E5B"/>
                </a:solidFill>
              </a:rPr>
              <a:t>href</a:t>
            </a:r>
            <a:r>
              <a:rPr lang="nl-NL" dirty="0" smtClean="0">
                <a:solidFill>
                  <a:srgbClr val="FA5E5B"/>
                </a:solidFill>
              </a:rPr>
              <a:t>=“</a:t>
            </a:r>
            <a:r>
              <a:rPr lang="mr-IN" dirty="0" smtClean="0">
                <a:solidFill>
                  <a:srgbClr val="FA5E5B"/>
                </a:solidFill>
              </a:rPr>
              <a:t>…</a:t>
            </a:r>
            <a:r>
              <a:rPr lang="nl-NL" dirty="0" smtClean="0">
                <a:solidFill>
                  <a:srgbClr val="FA5E5B"/>
                </a:solidFill>
              </a:rPr>
              <a:t>”</a:t>
            </a:r>
            <a:r>
              <a:rPr lang="nl-NL" dirty="0" smtClean="0">
                <a:solidFill>
                  <a:schemeClr val="bg1"/>
                </a:solidFill>
              </a:rPr>
              <a:t>&gt;link&lt;/</a:t>
            </a:r>
            <a:r>
              <a:rPr lang="nl-NL" dirty="0" smtClean="0">
                <a:solidFill>
                  <a:srgbClr val="FA5E5B"/>
                </a:solidFill>
              </a:rPr>
              <a:t>a</a:t>
            </a:r>
            <a:r>
              <a:rPr lang="nl-NL" dirty="0" smtClean="0"/>
              <a:t>&gt;</a:t>
            </a:r>
          </a:p>
        </p:txBody>
      </p:sp>
      <p:sp>
        <p:nvSpPr>
          <p:cNvPr id="8" name="Donut 7"/>
          <p:cNvSpPr/>
          <p:nvPr/>
        </p:nvSpPr>
        <p:spPr>
          <a:xfrm>
            <a:off x="5724128" y="97137"/>
            <a:ext cx="792088" cy="576064"/>
          </a:xfrm>
          <a:prstGeom prst="donut">
            <a:avLst>
              <a:gd name="adj" fmla="val 498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 flipH="1">
            <a:off x="2771800" y="588838"/>
            <a:ext cx="3068327" cy="1622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1305" y="2155840"/>
            <a:ext cx="1224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</a:t>
            </a:r>
            <a:r>
              <a:rPr lang="en-US" dirty="0" err="1" smtClean="0"/>
              <a:t>it</a:t>
            </a:r>
            <a:r>
              <a:rPr lang="en-US" dirty="0" smtClean="0"/>
              <a:t> is het </a:t>
            </a:r>
            <a:r>
              <a:rPr lang="en-US" dirty="0" err="1" smtClean="0"/>
              <a:t>webadres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1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Adresgegevens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5972" y="156622"/>
            <a:ext cx="5058476" cy="31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971600" y="3558397"/>
            <a:ext cx="4536504" cy="453514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dirty="0" smtClean="0"/>
              <a:t>&lt;</a:t>
            </a:r>
            <a:r>
              <a:rPr lang="nl-NL" dirty="0" smtClean="0">
                <a:solidFill>
                  <a:srgbClr val="FA5E5B"/>
                </a:solidFill>
              </a:rPr>
              <a:t>a </a:t>
            </a:r>
            <a:r>
              <a:rPr lang="nl-NL" dirty="0" err="1" smtClean="0">
                <a:solidFill>
                  <a:srgbClr val="FA5E5B"/>
                </a:solidFill>
              </a:rPr>
              <a:t>href</a:t>
            </a:r>
            <a:r>
              <a:rPr lang="nl-NL" dirty="0" smtClean="0">
                <a:solidFill>
                  <a:srgbClr val="FA5E5B"/>
                </a:solidFill>
              </a:rPr>
              <a:t>=“</a:t>
            </a:r>
            <a:r>
              <a:rPr lang="nl-NL" dirty="0" err="1" smtClean="0">
                <a:solidFill>
                  <a:srgbClr val="FA5E5B"/>
                </a:solidFill>
              </a:rPr>
              <a:t>https</a:t>
            </a:r>
            <a:r>
              <a:rPr lang="nl-NL" dirty="0" smtClean="0">
                <a:solidFill>
                  <a:srgbClr val="FA5E5B"/>
                </a:solidFill>
              </a:rPr>
              <a:t>://</a:t>
            </a:r>
            <a:r>
              <a:rPr lang="nl-NL" dirty="0" err="1" smtClean="0">
                <a:solidFill>
                  <a:srgbClr val="FA5E5B"/>
                </a:solidFill>
              </a:rPr>
              <a:t>www.jeugdjournaal.nl</a:t>
            </a:r>
            <a:r>
              <a:rPr lang="nl-NL" dirty="0" smtClean="0">
                <a:solidFill>
                  <a:srgbClr val="FA5E5B"/>
                </a:solidFill>
              </a:rPr>
              <a:t>”</a:t>
            </a:r>
            <a:r>
              <a:rPr lang="nl-NL" dirty="0" smtClean="0">
                <a:solidFill>
                  <a:schemeClr val="bg1"/>
                </a:solidFill>
              </a:rPr>
              <a:t>&gt;link&lt;/</a:t>
            </a:r>
            <a:r>
              <a:rPr lang="nl-NL" dirty="0" smtClean="0">
                <a:solidFill>
                  <a:srgbClr val="FA5E5B"/>
                </a:solidFill>
              </a:rPr>
              <a:t>a</a:t>
            </a:r>
            <a:r>
              <a:rPr lang="nl-NL" dirty="0" smtClean="0"/>
              <a:t>&gt;</a:t>
            </a:r>
          </a:p>
        </p:txBody>
      </p:sp>
      <p:sp>
        <p:nvSpPr>
          <p:cNvPr id="8" name="Donut 7"/>
          <p:cNvSpPr/>
          <p:nvPr/>
        </p:nvSpPr>
        <p:spPr>
          <a:xfrm>
            <a:off x="5724128" y="97137"/>
            <a:ext cx="792088" cy="576064"/>
          </a:xfrm>
          <a:prstGeom prst="donut">
            <a:avLst>
              <a:gd name="adj" fmla="val 498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563888" y="588838"/>
            <a:ext cx="2276240" cy="2847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6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Attributen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Eigenschappen van tags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Een attribuut is een eigenschap van een tag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Staat in de open-tag, zo:</a:t>
            </a:r>
            <a:b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/>
            </a:r>
            <a:b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eigenschap=“waarde”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Voorbeeld:</a:t>
            </a:r>
            <a:b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/>
            </a:r>
            <a:b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	&lt;p kleur=“groen”&gt;voorbeeld&lt;/p&gt;</a:t>
            </a:r>
          </a:p>
        </p:txBody>
      </p:sp>
    </p:spTree>
    <p:extLst>
      <p:ext uri="{BB962C8B-B14F-4D97-AF65-F5344CB8AC3E}">
        <p14:creationId xmlns:p14="http://schemas.microsoft.com/office/powerpoint/2010/main" val="195576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40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65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Attributen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YouTube filmpjes invoegen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95187"/>
            <a:ext cx="4859128" cy="39684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39952" y="558928"/>
            <a:ext cx="3672408" cy="453514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dirty="0" smtClean="0"/>
              <a:t>Deze code direct in je </a:t>
            </a:r>
            <a:r>
              <a:rPr lang="nl-NL" smtClean="0"/>
              <a:t>eigen code plakken! </a:t>
            </a:r>
            <a:endParaRPr lang="nl-NL" dirty="0" smtClean="0"/>
          </a:p>
        </p:txBody>
      </p:sp>
      <p:sp>
        <p:nvSpPr>
          <p:cNvPr id="7" name="Donut 6"/>
          <p:cNvSpPr/>
          <p:nvPr/>
        </p:nvSpPr>
        <p:spPr>
          <a:xfrm>
            <a:off x="1619672" y="4155926"/>
            <a:ext cx="2808312" cy="576064"/>
          </a:xfrm>
          <a:prstGeom prst="donut">
            <a:avLst>
              <a:gd name="adj" fmla="val 498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7" idx="0"/>
            <a:endCxn id="19457" idx="2"/>
          </p:cNvCxnSpPr>
          <p:nvPr/>
        </p:nvCxnSpPr>
        <p:spPr>
          <a:xfrm flipV="1">
            <a:off x="3023828" y="1060450"/>
            <a:ext cx="1615641" cy="3095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6156176" y="1544638"/>
            <a:ext cx="2448074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Filmpje zoeken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’Delen</a:t>
            </a:r>
            <a:r>
              <a:rPr lang="nl-NL" altLang="nl-NL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’ klikken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‘Insluiten’ klikken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Code kopiëren naar je site!</a:t>
            </a:r>
          </a:p>
        </p:txBody>
      </p:sp>
    </p:spTree>
    <p:extLst>
      <p:ext uri="{BB962C8B-B14F-4D97-AF65-F5344CB8AC3E}">
        <p14:creationId xmlns:p14="http://schemas.microsoft.com/office/powerpoint/2010/main" val="87050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40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1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/>
            </a:r>
            <a:br>
              <a:rPr lang="nl-NL" dirty="0" smtClean="0">
                <a:latin typeface="Arial" charset="0"/>
              </a:rPr>
            </a:b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Samenvatting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nl-NL" dirty="0"/>
              <a:t>Het internet </a:t>
            </a:r>
            <a:r>
              <a:rPr lang="nl-NL" dirty="0" smtClean="0"/>
              <a:t>is een groot </a:t>
            </a:r>
            <a:r>
              <a:rPr lang="nl-NL" i="1" dirty="0" smtClean="0"/>
              <a:t>netwerk</a:t>
            </a:r>
            <a:r>
              <a:rPr lang="nl-NL" dirty="0" smtClean="0"/>
              <a:t> van computers die met elkaar kunnen praten</a:t>
            </a:r>
          </a:p>
          <a:p>
            <a:pPr>
              <a:lnSpc>
                <a:spcPct val="200000"/>
              </a:lnSpc>
            </a:pPr>
            <a:r>
              <a:rPr lang="nl-NL" dirty="0" smtClean="0"/>
              <a:t>Een </a:t>
            </a:r>
            <a:r>
              <a:rPr lang="nl-NL" i="1" dirty="0" smtClean="0"/>
              <a:t>browser</a:t>
            </a:r>
            <a:r>
              <a:rPr lang="nl-NL" dirty="0" smtClean="0"/>
              <a:t> leest HTML tags en maakt er een website van</a:t>
            </a:r>
          </a:p>
          <a:p>
            <a:pPr>
              <a:lnSpc>
                <a:spcPct val="200000"/>
              </a:lnSpc>
            </a:pPr>
            <a:r>
              <a:rPr lang="nl-NL" dirty="0" smtClean="0"/>
              <a:t>Jullie kunnen zelf ook HTML lezen </a:t>
            </a:r>
            <a:r>
              <a:rPr lang="nl-NL" smtClean="0"/>
              <a:t>en schrijven!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93469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9218"/>
          <p:cNvSpPr/>
          <p:nvPr/>
        </p:nvSpPr>
        <p:spPr>
          <a:xfrm>
            <a:off x="6156176" y="1420917"/>
            <a:ext cx="1584176" cy="98627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2407196"/>
            <a:ext cx="120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Huis van Jaap</a:t>
            </a:r>
            <a:endParaRPr lang="nl-NL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3211954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Huis van Mies</a:t>
            </a:r>
            <a:endParaRPr lang="nl-NL" dirty="0"/>
          </a:p>
        </p:txBody>
      </p:sp>
      <p:pic>
        <p:nvPicPr>
          <p:cNvPr id="9216" name="Picture 92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19" y="1822420"/>
            <a:ext cx="617721" cy="5847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31" y="2627178"/>
            <a:ext cx="617721" cy="584776"/>
          </a:xfrm>
          <a:prstGeom prst="rect">
            <a:avLst/>
          </a:prstGeom>
        </p:spPr>
      </p:pic>
      <p:sp>
        <p:nvSpPr>
          <p:cNvPr id="9218" name="TextBox 9217"/>
          <p:cNvSpPr txBox="1"/>
          <p:nvPr/>
        </p:nvSpPr>
        <p:spPr>
          <a:xfrm>
            <a:off x="6300192" y="1435368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Jaap wil de tekening van Mies zien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004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23" y="1363882"/>
            <a:ext cx="1272090" cy="1043314"/>
          </a:xfrm>
          <a:prstGeom prst="rect">
            <a:avLst/>
          </a:prstGeom>
        </p:spPr>
      </p:pic>
      <p:sp>
        <p:nvSpPr>
          <p:cNvPr id="9219" name="Rectangle 9218"/>
          <p:cNvSpPr/>
          <p:nvPr/>
        </p:nvSpPr>
        <p:spPr>
          <a:xfrm>
            <a:off x="6156176" y="1420917"/>
            <a:ext cx="1584176" cy="98627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2407196"/>
            <a:ext cx="120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Huis van Jaap</a:t>
            </a:r>
            <a:endParaRPr lang="nl-NL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3211954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Huis van Mies</a:t>
            </a:r>
            <a:endParaRPr lang="nl-NL" dirty="0"/>
          </a:p>
        </p:txBody>
      </p:sp>
      <p:pic>
        <p:nvPicPr>
          <p:cNvPr id="9216" name="Picture 92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19" y="1822420"/>
            <a:ext cx="617721" cy="5847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31" y="2627178"/>
            <a:ext cx="617721" cy="584776"/>
          </a:xfrm>
          <a:prstGeom prst="rect">
            <a:avLst/>
          </a:prstGeom>
        </p:spPr>
      </p:pic>
      <p:sp>
        <p:nvSpPr>
          <p:cNvPr id="9218" name="TextBox 9217"/>
          <p:cNvSpPr txBox="1"/>
          <p:nvPr/>
        </p:nvSpPr>
        <p:spPr>
          <a:xfrm>
            <a:off x="6300192" y="1435368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Jaap wil de tekening van Mies zien</a:t>
            </a:r>
            <a:endParaRPr lang="nl-NL" dirty="0"/>
          </a:p>
        </p:txBody>
      </p:sp>
      <p:sp>
        <p:nvSpPr>
          <p:cNvPr id="4" name="Cloud Callout 3"/>
          <p:cNvSpPr/>
          <p:nvPr/>
        </p:nvSpPr>
        <p:spPr>
          <a:xfrm>
            <a:off x="3421271" y="150815"/>
            <a:ext cx="2589489" cy="1407741"/>
          </a:xfrm>
          <a:prstGeom prst="cloudCallout">
            <a:avLst>
              <a:gd name="adj1" fmla="val -66339"/>
              <a:gd name="adj2" fmla="val 6068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Wat is het adres van Mies?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27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23" y="1363882"/>
            <a:ext cx="1272090" cy="1043314"/>
          </a:xfrm>
          <a:prstGeom prst="rect">
            <a:avLst/>
          </a:prstGeom>
        </p:spPr>
      </p:pic>
      <p:sp>
        <p:nvSpPr>
          <p:cNvPr id="9219" name="Rectangle 9218"/>
          <p:cNvSpPr/>
          <p:nvPr/>
        </p:nvSpPr>
        <p:spPr>
          <a:xfrm>
            <a:off x="6156176" y="1420917"/>
            <a:ext cx="1584176" cy="98627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2407196"/>
            <a:ext cx="120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Huis van Jaap</a:t>
            </a:r>
            <a:endParaRPr lang="nl-NL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3211954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Huis van Mies</a:t>
            </a:r>
            <a:endParaRPr lang="nl-NL" dirty="0"/>
          </a:p>
        </p:txBody>
      </p:sp>
      <p:pic>
        <p:nvPicPr>
          <p:cNvPr id="9216" name="Picture 92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19" y="1822420"/>
            <a:ext cx="617721" cy="5847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31" y="2627178"/>
            <a:ext cx="617721" cy="584776"/>
          </a:xfrm>
          <a:prstGeom prst="rect">
            <a:avLst/>
          </a:prstGeom>
        </p:spPr>
      </p:pic>
      <p:sp>
        <p:nvSpPr>
          <p:cNvPr id="9218" name="TextBox 9217"/>
          <p:cNvSpPr txBox="1"/>
          <p:nvPr/>
        </p:nvSpPr>
        <p:spPr>
          <a:xfrm>
            <a:off x="6300192" y="1435368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Jaap wil de tekening van Mies zien</a:t>
            </a:r>
            <a:endParaRPr lang="nl-NL" dirty="0"/>
          </a:p>
        </p:txBody>
      </p:sp>
      <p:sp>
        <p:nvSpPr>
          <p:cNvPr id="4" name="Cloud Callout 3"/>
          <p:cNvSpPr/>
          <p:nvPr/>
        </p:nvSpPr>
        <p:spPr>
          <a:xfrm>
            <a:off x="3421271" y="150815"/>
            <a:ext cx="2589489" cy="1407741"/>
          </a:xfrm>
          <a:prstGeom prst="cloudCallout">
            <a:avLst>
              <a:gd name="adj1" fmla="val -66339"/>
              <a:gd name="adj2" fmla="val 6068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Oh ja, Hoofdstraat 26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10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3" y="2042403"/>
            <a:ext cx="1272090" cy="1043314"/>
          </a:xfrm>
          <a:prstGeom prst="rect">
            <a:avLst/>
          </a:prstGeom>
        </p:spPr>
      </p:pic>
      <p:sp>
        <p:nvSpPr>
          <p:cNvPr id="9219" name="Rectangle 9218"/>
          <p:cNvSpPr/>
          <p:nvPr/>
        </p:nvSpPr>
        <p:spPr>
          <a:xfrm>
            <a:off x="6156176" y="1420917"/>
            <a:ext cx="1584176" cy="98627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2407196"/>
            <a:ext cx="120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Huis van Jaap</a:t>
            </a:r>
            <a:endParaRPr lang="nl-NL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3211954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Huis van Mies</a:t>
            </a:r>
            <a:endParaRPr lang="nl-NL" dirty="0"/>
          </a:p>
        </p:txBody>
      </p:sp>
      <p:pic>
        <p:nvPicPr>
          <p:cNvPr id="9216" name="Picture 92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19" y="1822420"/>
            <a:ext cx="617721" cy="5847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31" y="2627178"/>
            <a:ext cx="617721" cy="584776"/>
          </a:xfrm>
          <a:prstGeom prst="rect">
            <a:avLst/>
          </a:prstGeom>
        </p:spPr>
      </p:pic>
      <p:sp>
        <p:nvSpPr>
          <p:cNvPr id="9218" name="TextBox 9217"/>
          <p:cNvSpPr txBox="1"/>
          <p:nvPr/>
        </p:nvSpPr>
        <p:spPr>
          <a:xfrm>
            <a:off x="6300192" y="1435368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Jaap wil de tekening van Mies zien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950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653" y="2042403"/>
            <a:ext cx="1272090" cy="1043314"/>
          </a:xfrm>
          <a:prstGeom prst="rect">
            <a:avLst/>
          </a:prstGeom>
        </p:spPr>
      </p:pic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608" y="2407196"/>
            <a:ext cx="1203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Huis van Jaap</a:t>
            </a:r>
            <a:endParaRPr lang="nl-NL" dirty="0"/>
          </a:p>
        </p:txBody>
      </p:sp>
      <p:sp>
        <p:nvSpPr>
          <p:cNvPr id="14" name="TextBox 13"/>
          <p:cNvSpPr txBox="1"/>
          <p:nvPr/>
        </p:nvSpPr>
        <p:spPr>
          <a:xfrm>
            <a:off x="4716016" y="3211954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Huis van Mies</a:t>
            </a:r>
            <a:endParaRPr lang="nl-NL" dirty="0"/>
          </a:p>
        </p:txBody>
      </p:sp>
      <p:pic>
        <p:nvPicPr>
          <p:cNvPr id="9216" name="Picture 92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19" y="1822420"/>
            <a:ext cx="617721" cy="5847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31" y="2627178"/>
            <a:ext cx="617721" cy="58477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156176" y="1420917"/>
            <a:ext cx="1656184" cy="986279"/>
            <a:chOff x="6156176" y="1420917"/>
            <a:chExt cx="1656184" cy="986279"/>
          </a:xfrm>
        </p:grpSpPr>
        <p:sp>
          <p:nvSpPr>
            <p:cNvPr id="9219" name="Rectangle 9218"/>
            <p:cNvSpPr/>
            <p:nvPr/>
          </p:nvSpPr>
          <p:spPr>
            <a:xfrm>
              <a:off x="6156176" y="1420917"/>
              <a:ext cx="1584176" cy="986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218" name="TextBox 9217"/>
            <p:cNvSpPr txBox="1"/>
            <p:nvPr/>
          </p:nvSpPr>
          <p:spPr>
            <a:xfrm>
              <a:off x="6300192" y="1435368"/>
              <a:ext cx="1512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Jaap wil de tekening van Mies zien</a:t>
              </a:r>
              <a:endParaRPr lang="nl-NL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728" y="1850866"/>
            <a:ext cx="944038" cy="629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57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Internet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internet?</a:t>
            </a:r>
          </a:p>
        </p:txBody>
      </p:sp>
      <p:cxnSp>
        <p:nvCxnSpPr>
          <p:cNvPr id="5" name="Elbow Connector 4"/>
          <p:cNvCxnSpPr/>
          <p:nvPr/>
        </p:nvCxnSpPr>
        <p:spPr>
          <a:xfrm>
            <a:off x="2267744" y="2139702"/>
            <a:ext cx="2756903" cy="6852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043608" y="1923678"/>
            <a:ext cx="1203536" cy="1068293"/>
            <a:chOff x="1043608" y="1923678"/>
            <a:chExt cx="1203536" cy="10682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43608" y="2407196"/>
              <a:ext cx="12035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Jaap</a:t>
              </a:r>
              <a:endParaRPr lang="nl-NL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16016" y="2728436"/>
            <a:ext cx="1152128" cy="1068293"/>
            <a:chOff x="1095016" y="1923678"/>
            <a:chExt cx="1152128" cy="10682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648" y="1923678"/>
              <a:ext cx="534865" cy="48351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5016" y="2407196"/>
              <a:ext cx="11521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dirty="0" smtClean="0"/>
                <a:t>Computer van Mies</a:t>
              </a:r>
              <a:endParaRPr lang="nl-NL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56176" y="1420917"/>
            <a:ext cx="1656184" cy="986279"/>
            <a:chOff x="6156176" y="1420917"/>
            <a:chExt cx="1656184" cy="986279"/>
          </a:xfrm>
        </p:grpSpPr>
        <p:sp>
          <p:nvSpPr>
            <p:cNvPr id="15" name="Rectangle 14"/>
            <p:cNvSpPr/>
            <p:nvPr/>
          </p:nvSpPr>
          <p:spPr>
            <a:xfrm>
              <a:off x="6156176" y="1420917"/>
              <a:ext cx="1584176" cy="986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192" y="1435368"/>
              <a:ext cx="1512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 smtClean="0"/>
                <a:t>Jaap wil de tekening van Mies zien</a:t>
              </a: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817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C09512A8-3020-403B-AC12-270B0FB61DF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4A52590-8687-45BB-92A2-CACF2F13F5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5970</TotalTime>
  <Words>665</Words>
  <Application>Microsoft Macintosh PowerPoint</Application>
  <PresentationFormat>On-screen Show (16:9)</PresentationFormat>
  <Paragraphs>182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Calibri</vt:lpstr>
      <vt:lpstr>Chaparral Pro Light</vt:lpstr>
      <vt:lpstr>HelveticaNeueLT Std</vt:lpstr>
      <vt:lpstr>Mangal</vt:lpstr>
      <vt:lpstr>ＭＳ Ｐゴシック</vt:lpstr>
      <vt:lpstr>Arial</vt:lpstr>
      <vt:lpstr>6_Aangepast ontwerp</vt:lpstr>
      <vt:lpstr>2_Aangepast ontwerp</vt:lpstr>
      <vt:lpstr>5_Aangepast ontwerp</vt:lpstr>
      <vt:lpstr>1_Aangepast ontwerp</vt:lpstr>
      <vt:lpstr>4_Aangepast ontwerp</vt:lpstr>
      <vt:lpstr>3_Aangepast ontwerp</vt:lpstr>
      <vt:lpstr>Programmeren is Makkelijk</vt:lpstr>
      <vt:lpstr>Wat gaan we vandaag leren?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Internet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Attributen</vt:lpstr>
      <vt:lpstr>Website</vt:lpstr>
      <vt:lpstr>Attributen</vt:lpstr>
      <vt:lpstr>Website</vt:lpstr>
      <vt:lpstr> Website</vt:lpstr>
    </vt:vector>
  </TitlesOfParts>
  <Company>RCLM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h.h.faber@pl.hanze.nl</dc:creator>
  <cp:lastModifiedBy>Faber HH, Hylke</cp:lastModifiedBy>
  <cp:revision>455</cp:revision>
  <cp:lastPrinted>2014-06-01T10:22:31Z</cp:lastPrinted>
  <dcterms:created xsi:type="dcterms:W3CDTF">2008-01-28T12:56:33Z</dcterms:created>
  <dcterms:modified xsi:type="dcterms:W3CDTF">2017-06-22T14:55:17Z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